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2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5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6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3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6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4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6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2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1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5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9/23/2023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96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w Angle View Of Clouds In Sky">
            <a:extLst>
              <a:ext uri="{FF2B5EF4-FFF2-40B4-BE49-F238E27FC236}">
                <a16:creationId xmlns:a16="http://schemas.microsoft.com/office/drawing/2014/main" id="{67170927-90D4-677C-170A-BF265378A2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5597" b="10134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60CCB5-A3B6-2463-C18E-D999F67958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US" sz="7200" b="1" dirty="0"/>
              <a:t>Psalm</a:t>
            </a:r>
            <a:r>
              <a:rPr lang="en-US" dirty="0"/>
              <a:t> </a:t>
            </a:r>
            <a:r>
              <a:rPr lang="en-US" b="1" dirty="0"/>
              <a:t>146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413D9-DC96-7F48-7D80-F7EB3CAFA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Summer in the Psalms</a:t>
            </a:r>
          </a:p>
        </p:txBody>
      </p:sp>
    </p:spTree>
    <p:extLst>
      <p:ext uri="{BB962C8B-B14F-4D97-AF65-F5344CB8AC3E}">
        <p14:creationId xmlns:p14="http://schemas.microsoft.com/office/powerpoint/2010/main" val="149896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949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Jehovah </a:t>
            </a:r>
            <a:r>
              <a:rPr lang="en-US" sz="2800" dirty="0" err="1"/>
              <a:t>Jirah</a:t>
            </a:r>
            <a:r>
              <a:rPr lang="en-US" sz="2800" dirty="0"/>
              <a:t> (7)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6100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Jehovah </a:t>
            </a:r>
            <a:r>
              <a:rPr lang="en-US" sz="2800" dirty="0" err="1"/>
              <a:t>Jirah</a:t>
            </a:r>
            <a:r>
              <a:rPr lang="en-US" sz="2800" dirty="0"/>
              <a:t>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Redeemer (7)</a:t>
            </a:r>
          </a:p>
        </p:txBody>
      </p:sp>
    </p:spTree>
    <p:extLst>
      <p:ext uri="{BB962C8B-B14F-4D97-AF65-F5344CB8AC3E}">
        <p14:creationId xmlns:p14="http://schemas.microsoft.com/office/powerpoint/2010/main" val="190640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Jehovah </a:t>
            </a:r>
            <a:r>
              <a:rPr lang="en-US" sz="2800" dirty="0" err="1"/>
              <a:t>Jirah</a:t>
            </a:r>
            <a:r>
              <a:rPr lang="en-US" sz="2800" dirty="0"/>
              <a:t>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Redeemer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Healer (8)</a:t>
            </a:r>
          </a:p>
        </p:txBody>
      </p:sp>
    </p:spTree>
    <p:extLst>
      <p:ext uri="{BB962C8B-B14F-4D97-AF65-F5344CB8AC3E}">
        <p14:creationId xmlns:p14="http://schemas.microsoft.com/office/powerpoint/2010/main" val="316649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Jehovah </a:t>
            </a:r>
            <a:r>
              <a:rPr lang="en-US" sz="2800" dirty="0" err="1"/>
              <a:t>Jirah</a:t>
            </a:r>
            <a:r>
              <a:rPr lang="en-US" sz="2800" dirty="0"/>
              <a:t>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Redeemer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Healer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Edifier (8)</a:t>
            </a:r>
          </a:p>
        </p:txBody>
      </p:sp>
    </p:spTree>
    <p:extLst>
      <p:ext uri="{BB962C8B-B14F-4D97-AF65-F5344CB8AC3E}">
        <p14:creationId xmlns:p14="http://schemas.microsoft.com/office/powerpoint/2010/main" val="263334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Jehovah </a:t>
            </a:r>
            <a:r>
              <a:rPr lang="en-US" sz="2800" dirty="0" err="1"/>
              <a:t>Jirah</a:t>
            </a:r>
            <a:r>
              <a:rPr lang="en-US" sz="2800" dirty="0"/>
              <a:t>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Redeemer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Healer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Edifier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Love (8)</a:t>
            </a:r>
          </a:p>
        </p:txBody>
      </p:sp>
    </p:spTree>
    <p:extLst>
      <p:ext uri="{BB962C8B-B14F-4D97-AF65-F5344CB8AC3E}">
        <p14:creationId xmlns:p14="http://schemas.microsoft.com/office/powerpoint/2010/main" val="180505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Jehovah </a:t>
            </a:r>
            <a:r>
              <a:rPr lang="en-US" sz="2800" dirty="0" err="1"/>
              <a:t>Jirah</a:t>
            </a:r>
            <a:r>
              <a:rPr lang="en-US" sz="2800" dirty="0"/>
              <a:t>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Redeemer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Healer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Edifier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Love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Protector (9)</a:t>
            </a:r>
          </a:p>
        </p:txBody>
      </p:sp>
    </p:spTree>
    <p:extLst>
      <p:ext uri="{BB962C8B-B14F-4D97-AF65-F5344CB8AC3E}">
        <p14:creationId xmlns:p14="http://schemas.microsoft.com/office/powerpoint/2010/main" val="1995040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Jehovah </a:t>
            </a:r>
            <a:r>
              <a:rPr lang="en-US" sz="2800" dirty="0" err="1"/>
              <a:t>Jirah</a:t>
            </a:r>
            <a:r>
              <a:rPr lang="en-US" sz="2800" dirty="0"/>
              <a:t>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Redeemer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Healer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Edifier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Love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Protector (9)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Caring (9)</a:t>
            </a:r>
          </a:p>
        </p:txBody>
      </p:sp>
    </p:spTree>
    <p:extLst>
      <p:ext uri="{BB962C8B-B14F-4D97-AF65-F5344CB8AC3E}">
        <p14:creationId xmlns:p14="http://schemas.microsoft.com/office/powerpoint/2010/main" val="43100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Just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Jehovah </a:t>
            </a:r>
            <a:r>
              <a:rPr lang="en-US" sz="2800" dirty="0" err="1"/>
              <a:t>Jirah</a:t>
            </a:r>
            <a:r>
              <a:rPr lang="en-US" sz="2800" dirty="0"/>
              <a:t>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Redeemer (7)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Healer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Edifier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Love (8)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Protector (9)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Caring (9)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Sovereign (9)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1695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/>
              <a:t>Extreme Resolve (v. 1-2)</a:t>
            </a:r>
          </a:p>
          <a:p>
            <a:pPr marL="400050" indent="-400050">
              <a:buAutoNum type="romanUcPeriod"/>
            </a:pPr>
            <a:r>
              <a:rPr lang="en-US" sz="3600" dirty="0"/>
              <a:t>Erroneous Trust (v. 3-4)</a:t>
            </a:r>
          </a:p>
          <a:p>
            <a:pPr marL="400050" indent="-400050">
              <a:buAutoNum type="romanUcPeriod"/>
            </a:pPr>
            <a:r>
              <a:rPr lang="en-US" sz="3600" dirty="0"/>
              <a:t>Excellent Hope (v. 5)</a:t>
            </a:r>
          </a:p>
          <a:p>
            <a:pPr marL="400050" indent="-400050">
              <a:buAutoNum type="romanUcPeriod"/>
            </a:pPr>
            <a:r>
              <a:rPr lang="en-US" sz="3600" dirty="0"/>
              <a:t>Extensive Reasons (v. 6-9)</a:t>
            </a:r>
          </a:p>
          <a:p>
            <a:pPr marL="400050" indent="-400050">
              <a:buAutoNum type="romanUcPeriod"/>
            </a:pPr>
            <a:r>
              <a:rPr lang="en-US" sz="3600" dirty="0"/>
              <a:t>Eternal Reign (v. 10)</a:t>
            </a:r>
          </a:p>
          <a:p>
            <a:r>
              <a:rPr lang="en-US" sz="3600" dirty="0"/>
              <a:t>	</a:t>
            </a:r>
            <a:r>
              <a:rPr lang="en-US" sz="2800" i="1" dirty="0"/>
              <a:t>The </a:t>
            </a:r>
            <a:r>
              <a:rPr lang="en-US" sz="2800" i="1" cap="small" dirty="0">
                <a:effectLst/>
              </a:rPr>
              <a:t>Lord</a:t>
            </a:r>
            <a:r>
              <a:rPr lang="en-US" sz="2800" i="1" dirty="0"/>
              <a:t> will reign forever,</a:t>
            </a:r>
            <a:br>
              <a:rPr lang="en-US" sz="2800" i="1" dirty="0"/>
            </a:br>
            <a:r>
              <a:rPr lang="en-US" sz="2800" i="1" dirty="0"/>
              <a:t>	Your God, O Zion, to all generations.</a:t>
            </a:r>
            <a:br>
              <a:rPr lang="en-US" sz="2800" i="1" dirty="0"/>
            </a:br>
            <a:r>
              <a:rPr lang="en-US" sz="2800" i="1" baseline="30000" dirty="0"/>
              <a:t>	</a:t>
            </a:r>
            <a:r>
              <a:rPr lang="en-US" sz="2800" i="1" dirty="0"/>
              <a:t>Praise the </a:t>
            </a:r>
            <a:r>
              <a:rPr lang="en-US" sz="2800" i="1" cap="small" dirty="0">
                <a:effectLst/>
              </a:rPr>
              <a:t>Lord</a:t>
            </a:r>
            <a:r>
              <a:rPr lang="en-US" sz="2800" i="1" dirty="0"/>
              <a:t>!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29621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b="1" dirty="0"/>
              <a:t>Extreme Resolve  (v. 1-2)</a:t>
            </a:r>
          </a:p>
          <a:p>
            <a:r>
              <a:rPr lang="en-US" sz="3600" b="1" dirty="0"/>
              <a:t>   	</a:t>
            </a:r>
            <a:r>
              <a:rPr lang="en-US" sz="3200" i="1" dirty="0"/>
              <a:t>Praise the </a:t>
            </a:r>
            <a:r>
              <a:rPr lang="en-US" sz="3200" i="1" cap="small" dirty="0">
                <a:effectLst/>
              </a:rPr>
              <a:t>Lord</a:t>
            </a:r>
            <a:r>
              <a:rPr lang="en-US" sz="3200" i="1" dirty="0"/>
              <a:t>!</a:t>
            </a:r>
            <a:br>
              <a:rPr lang="en-US" sz="3200" i="1" dirty="0"/>
            </a:br>
            <a:r>
              <a:rPr lang="en-US" sz="3200" i="1" dirty="0"/>
              <a:t>	Praise the </a:t>
            </a:r>
            <a:r>
              <a:rPr lang="en-US" sz="3200" i="1" cap="small" dirty="0">
                <a:effectLst/>
              </a:rPr>
              <a:t>Lord</a:t>
            </a:r>
            <a:r>
              <a:rPr lang="en-US" sz="3200" i="1" dirty="0"/>
              <a:t>, O my soul!</a:t>
            </a:r>
            <a:br>
              <a:rPr lang="en-US" sz="3200" i="1" dirty="0"/>
            </a:br>
            <a:r>
              <a:rPr lang="en-US" sz="3200" i="1" baseline="30000" dirty="0"/>
              <a:t>	</a:t>
            </a:r>
            <a:r>
              <a:rPr lang="en-US" sz="3200" i="1" dirty="0"/>
              <a:t>I will praise the </a:t>
            </a:r>
            <a:r>
              <a:rPr lang="en-US" sz="3200" i="1" cap="small" dirty="0">
                <a:effectLst/>
              </a:rPr>
              <a:t>Lord</a:t>
            </a:r>
            <a:r>
              <a:rPr lang="en-US" sz="3200" i="1" dirty="0"/>
              <a:t> while I live;</a:t>
            </a:r>
            <a:br>
              <a:rPr lang="en-US" sz="3200" i="1" dirty="0"/>
            </a:br>
            <a:r>
              <a:rPr lang="en-US" sz="3200" i="1" dirty="0"/>
              <a:t>	I will sing praises to my God while I have my being.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18555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/>
              <a:t>Extreme Resolve (v. 1-2)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3600" dirty="0"/>
              <a:t>The command  (1)</a:t>
            </a:r>
          </a:p>
        </p:txBody>
      </p:sp>
    </p:spTree>
    <p:extLst>
      <p:ext uri="{BB962C8B-B14F-4D97-AF65-F5344CB8AC3E}">
        <p14:creationId xmlns:p14="http://schemas.microsoft.com/office/powerpoint/2010/main" val="302622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/>
              <a:t>Extreme Resolve (v. 1-2)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3600" dirty="0"/>
              <a:t>The command (1)</a:t>
            </a:r>
          </a:p>
          <a:p>
            <a:pPr marL="857250" lvl="1" indent="-400050">
              <a:buAutoNum type="alphaUcPeriod"/>
            </a:pPr>
            <a:r>
              <a:rPr lang="en-US" sz="3600" dirty="0"/>
              <a:t>The Resolve (2)</a:t>
            </a:r>
          </a:p>
        </p:txBody>
      </p:sp>
    </p:spTree>
    <p:extLst>
      <p:ext uri="{BB962C8B-B14F-4D97-AF65-F5344CB8AC3E}">
        <p14:creationId xmlns:p14="http://schemas.microsoft.com/office/powerpoint/2010/main" val="52816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/>
              <a:t>Extreme Resolve (v. 1-2)</a:t>
            </a:r>
          </a:p>
          <a:p>
            <a:pPr marL="400050" indent="-400050">
              <a:buAutoNum type="romanUcPeriod"/>
            </a:pPr>
            <a:r>
              <a:rPr lang="en-US" sz="3600" dirty="0"/>
              <a:t>Erroneous Trust (v. 3-4)</a:t>
            </a:r>
          </a:p>
          <a:p>
            <a:r>
              <a:rPr lang="en-US" sz="3600" dirty="0"/>
              <a:t>	</a:t>
            </a:r>
            <a:r>
              <a:rPr lang="en-US" sz="2800" i="1" dirty="0"/>
              <a:t>Do not trust in princes,</a:t>
            </a:r>
            <a:br>
              <a:rPr lang="en-US" sz="2800" i="1" dirty="0"/>
            </a:br>
            <a:r>
              <a:rPr lang="en-US" sz="2800" i="1" dirty="0"/>
              <a:t>	In mortal man, in whom there is no salvation.</a:t>
            </a:r>
            <a:br>
              <a:rPr lang="en-US" sz="2800" i="1" dirty="0"/>
            </a:br>
            <a:r>
              <a:rPr lang="en-US" sz="2800" i="1" baseline="30000" dirty="0"/>
              <a:t>	</a:t>
            </a:r>
            <a:r>
              <a:rPr lang="en-US" sz="2800" i="1" dirty="0"/>
              <a:t>His spirit departs, he returns to the earth;</a:t>
            </a:r>
            <a:br>
              <a:rPr lang="en-US" sz="2800" i="1" dirty="0"/>
            </a:br>
            <a:r>
              <a:rPr lang="en-US" sz="2800" i="1" dirty="0"/>
              <a:t>	In that very day his thoughts perish.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147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/>
              <a:t>Extreme Resolve (v. 1-2)</a:t>
            </a:r>
          </a:p>
          <a:p>
            <a:pPr marL="400050" indent="-400050">
              <a:buAutoNum type="romanUcPeriod"/>
            </a:pPr>
            <a:r>
              <a:rPr lang="en-US" sz="3600" dirty="0"/>
              <a:t>Erroneous Trust (v. 3-4)</a:t>
            </a:r>
          </a:p>
          <a:p>
            <a:pPr marL="400050" indent="-400050">
              <a:buAutoNum type="romanUcPeriod"/>
            </a:pPr>
            <a:r>
              <a:rPr lang="en-US" sz="3600" dirty="0"/>
              <a:t>Excellent Hope (v. 5)</a:t>
            </a:r>
          </a:p>
          <a:p>
            <a:r>
              <a:rPr lang="en-US" sz="3600" dirty="0"/>
              <a:t>	</a:t>
            </a:r>
            <a:r>
              <a:rPr lang="en-US" sz="2800" i="1" dirty="0"/>
              <a:t>How blessed is he whose help is the God of Jacob,</a:t>
            </a:r>
            <a:br>
              <a:rPr lang="en-US" sz="2800" i="1" dirty="0"/>
            </a:br>
            <a:r>
              <a:rPr lang="en-US" sz="2800" i="1" dirty="0"/>
              <a:t>	Whose hope is in the </a:t>
            </a:r>
            <a:r>
              <a:rPr lang="en-US" sz="2800" i="1" cap="small" dirty="0">
                <a:effectLst/>
              </a:rPr>
              <a:t>Lord</a:t>
            </a:r>
            <a:r>
              <a:rPr lang="en-US" sz="2800" i="1" dirty="0"/>
              <a:t> his God,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02975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/>
              <a:t>Extreme Resolve (v. 1-2)</a:t>
            </a:r>
          </a:p>
          <a:p>
            <a:pPr marL="400050" indent="-400050">
              <a:buAutoNum type="romanUcPeriod"/>
            </a:pPr>
            <a:r>
              <a:rPr lang="en-US" sz="3600" dirty="0"/>
              <a:t>Erroneous Trust (v. 3-4)</a:t>
            </a:r>
          </a:p>
          <a:p>
            <a:pPr marL="400050" indent="-400050">
              <a:buAutoNum type="romanUcPeriod"/>
            </a:pPr>
            <a:r>
              <a:rPr lang="en-US" sz="3600" dirty="0"/>
              <a:t>Excellent Hope (v. 5)</a:t>
            </a:r>
          </a:p>
          <a:p>
            <a:pPr marL="400050" indent="-400050">
              <a:buAutoNum type="romanUcPeriod"/>
            </a:pPr>
            <a:r>
              <a:rPr lang="en-US" sz="3600" dirty="0"/>
              <a:t>Extensive Reasons (6-9)</a:t>
            </a:r>
          </a:p>
          <a:p>
            <a:r>
              <a:rPr lang="en-US" sz="2400" i="1" dirty="0"/>
              <a:t>Who made heaven and earth, The sea and all that is in them;</a:t>
            </a:r>
            <a:br>
              <a:rPr lang="en-US" sz="2400" i="1" dirty="0"/>
            </a:br>
            <a:r>
              <a:rPr lang="en-US" sz="2400" i="1" dirty="0"/>
              <a:t>Who keeps faith forever; Who executes justice for the oppressed;</a:t>
            </a:r>
            <a:br>
              <a:rPr lang="en-US" sz="2400" i="1" dirty="0"/>
            </a:br>
            <a:r>
              <a:rPr lang="en-US" sz="2400" i="1" dirty="0"/>
              <a:t>Who gives food to the hungry. The </a:t>
            </a:r>
            <a:r>
              <a:rPr lang="en-US" sz="2400" i="1" cap="small" dirty="0">
                <a:effectLst/>
              </a:rPr>
              <a:t>Lord</a:t>
            </a:r>
            <a:r>
              <a:rPr lang="en-US" sz="2400" i="1" dirty="0"/>
              <a:t> sets the prisoners free.</a:t>
            </a:r>
          </a:p>
          <a:p>
            <a:r>
              <a:rPr lang="en-US" sz="2400" i="1" dirty="0"/>
              <a:t>The </a:t>
            </a:r>
            <a:r>
              <a:rPr lang="en-US" sz="2400" i="1" cap="small" dirty="0">
                <a:effectLst/>
              </a:rPr>
              <a:t>Lord</a:t>
            </a:r>
            <a:r>
              <a:rPr lang="en-US" sz="2400" i="1" dirty="0"/>
              <a:t> opens the eyes of the blind;</a:t>
            </a:r>
          </a:p>
          <a:p>
            <a:r>
              <a:rPr lang="en-US" sz="2400" i="1" dirty="0"/>
              <a:t>The </a:t>
            </a:r>
            <a:r>
              <a:rPr lang="en-US" sz="2400" i="1" cap="small" dirty="0">
                <a:effectLst/>
              </a:rPr>
              <a:t>Lord</a:t>
            </a:r>
            <a:r>
              <a:rPr lang="en-US" sz="2400" i="1" dirty="0"/>
              <a:t> raises up those who are bowed down;</a:t>
            </a:r>
            <a:br>
              <a:rPr lang="en-US" sz="2400" i="1" dirty="0"/>
            </a:br>
            <a:r>
              <a:rPr lang="en-US" sz="2400" i="1" dirty="0"/>
              <a:t>The </a:t>
            </a:r>
            <a:r>
              <a:rPr lang="en-US" sz="2400" i="1" cap="small" dirty="0">
                <a:effectLst/>
              </a:rPr>
              <a:t>Lord</a:t>
            </a:r>
            <a:r>
              <a:rPr lang="en-US" sz="2400" i="1" dirty="0"/>
              <a:t> loves the righteous;</a:t>
            </a:r>
            <a:br>
              <a:rPr lang="en-US" sz="2400" i="1" dirty="0"/>
            </a:br>
            <a:r>
              <a:rPr lang="en-US" sz="2400" i="1" dirty="0"/>
              <a:t>The </a:t>
            </a:r>
            <a:r>
              <a:rPr lang="en-US" sz="2400" i="1" cap="small" dirty="0">
                <a:effectLst/>
              </a:rPr>
              <a:t>Lord</a:t>
            </a:r>
            <a:r>
              <a:rPr lang="en-US" sz="2400" i="1" dirty="0"/>
              <a:t> protects the strangers;</a:t>
            </a:r>
            <a:br>
              <a:rPr lang="en-US" sz="2400" i="1" dirty="0"/>
            </a:br>
            <a:r>
              <a:rPr lang="en-US" sz="2400" i="1" dirty="0"/>
              <a:t>He supports the fatherless and the widow,</a:t>
            </a:r>
          </a:p>
          <a:p>
            <a:r>
              <a:rPr lang="en-US" sz="2400" i="1" dirty="0"/>
              <a:t>But He thwarts the way of the wicked.</a:t>
            </a:r>
          </a:p>
          <a:p>
            <a:endParaRPr lang="en-US" sz="36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534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 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</p:txBody>
      </p:sp>
    </p:spTree>
    <p:extLst>
      <p:ext uri="{BB962C8B-B14F-4D97-AF65-F5344CB8AC3E}">
        <p14:creationId xmlns:p14="http://schemas.microsoft.com/office/powerpoint/2010/main" val="349530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DFDD04-AD8B-66DF-07E0-3703B6E286AD}"/>
              </a:ext>
            </a:extLst>
          </p:cNvPr>
          <p:cNvSpPr txBox="1"/>
          <p:nvPr/>
        </p:nvSpPr>
        <p:spPr>
          <a:xfrm>
            <a:off x="953037" y="1120462"/>
            <a:ext cx="10058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IV. Extensive Reasons</a:t>
            </a:r>
          </a:p>
          <a:p>
            <a:pPr marL="857250" lvl="1" indent="-400050">
              <a:buFont typeface="+mj-lt"/>
              <a:buAutoNum type="alphaUcPeriod"/>
            </a:pPr>
            <a:r>
              <a:rPr lang="en-US" sz="2800" dirty="0"/>
              <a:t>Creator of All Things (6)</a:t>
            </a:r>
          </a:p>
          <a:p>
            <a:pPr marL="857250" lvl="1" indent="-400050">
              <a:buAutoNum type="alphaUcPeriod"/>
            </a:pPr>
            <a:r>
              <a:rPr lang="en-US" sz="2800" dirty="0"/>
              <a:t>Faithful (6)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227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714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Psalm 146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146</dc:title>
  <dc:creator>Christopher Collins</dc:creator>
  <cp:lastModifiedBy>Christopher Collins</cp:lastModifiedBy>
  <cp:revision>1</cp:revision>
  <dcterms:created xsi:type="dcterms:W3CDTF">2023-09-24T04:22:19Z</dcterms:created>
  <dcterms:modified xsi:type="dcterms:W3CDTF">2023-09-24T05:34:01Z</dcterms:modified>
</cp:coreProperties>
</file>